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94660"/>
  </p:normalViewPr>
  <p:slideViewPr>
    <p:cSldViewPr snapToGrid="0">
      <p:cViewPr varScale="1">
        <p:scale>
          <a:sx n="75" d="100"/>
          <a:sy n="75" d="100"/>
        </p:scale>
        <p:origin x="282"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50B378-BC18-4A0F-A1DE-C3DAFEB52B9F}" type="datetimeFigureOut">
              <a:rPr lang="en-US" smtClean="0"/>
              <a:t>4/30/2019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C022CE-99AC-4A36-ACFB-D67A6741D79D}" type="slidenum">
              <a:rPr lang="en-US" smtClean="0"/>
              <a:t>‹#›</a:t>
            </a:fld>
            <a:endParaRPr lang="en-US"/>
          </a:p>
        </p:txBody>
      </p:sp>
    </p:spTree>
    <p:extLst>
      <p:ext uri="{BB962C8B-B14F-4D97-AF65-F5344CB8AC3E}">
        <p14:creationId xmlns:p14="http://schemas.microsoft.com/office/powerpoint/2010/main" val="1323679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violence approach of dealing with  OMHD has affected them even more making them to be more violent to their inmates. Further it has been noted that the prison system do not provide  adequate mental care to the OMHD deteriorating their mental states more.</a:t>
            </a:r>
            <a:endParaRPr lang="en-US" dirty="0"/>
          </a:p>
        </p:txBody>
      </p:sp>
      <p:sp>
        <p:nvSpPr>
          <p:cNvPr id="4" name="Slide Number Placeholder 3"/>
          <p:cNvSpPr>
            <a:spLocks noGrp="1"/>
          </p:cNvSpPr>
          <p:nvPr>
            <p:ph type="sldNum" sz="quarter" idx="10"/>
          </p:nvPr>
        </p:nvSpPr>
        <p:spPr/>
        <p:txBody>
          <a:bodyPr/>
          <a:lstStyle/>
          <a:p>
            <a:fld id="{5DC022CE-99AC-4A36-ACFB-D67A6741D79D}" type="slidenum">
              <a:rPr lang="en-US" smtClean="0"/>
              <a:t>3</a:t>
            </a:fld>
            <a:endParaRPr lang="en-US"/>
          </a:p>
        </p:txBody>
      </p:sp>
    </p:spTree>
    <p:extLst>
      <p:ext uri="{BB962C8B-B14F-4D97-AF65-F5344CB8AC3E}">
        <p14:creationId xmlns:p14="http://schemas.microsoft.com/office/powerpoint/2010/main" val="3938539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Despite of the financial</a:t>
            </a:r>
            <a:r>
              <a:rPr lang="en-US" baseline="0" dirty="0" smtClean="0"/>
              <a:t> challenges, the prison systems have tried to come up with programs and routines aiming at improving and rehabilitating the OMHD from their previous addictions. The existence of several needs for the OMHD has made some prison system to releases more OMHD since they cannot afford to cater for their needs, However they have tried their best in handling management problems, poor perception as well poor personal hygienic.</a:t>
            </a:r>
            <a:endParaRPr lang="en-US" dirty="0"/>
          </a:p>
        </p:txBody>
      </p:sp>
      <p:sp>
        <p:nvSpPr>
          <p:cNvPr id="4" name="Slide Number Placeholder 3"/>
          <p:cNvSpPr>
            <a:spLocks noGrp="1"/>
          </p:cNvSpPr>
          <p:nvPr>
            <p:ph type="sldNum" sz="quarter" idx="10"/>
          </p:nvPr>
        </p:nvSpPr>
        <p:spPr/>
        <p:txBody>
          <a:bodyPr/>
          <a:lstStyle/>
          <a:p>
            <a:fld id="{5DC022CE-99AC-4A36-ACFB-D67A6741D79D}" type="slidenum">
              <a:rPr lang="en-US" smtClean="0"/>
              <a:t>4</a:t>
            </a:fld>
            <a:endParaRPr lang="en-US"/>
          </a:p>
        </p:txBody>
      </p:sp>
    </p:spTree>
    <p:extLst>
      <p:ext uri="{BB962C8B-B14F-4D97-AF65-F5344CB8AC3E}">
        <p14:creationId xmlns:p14="http://schemas.microsoft.com/office/powerpoint/2010/main" val="2241360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Mental Health America program</a:t>
            </a:r>
            <a:r>
              <a:rPr lang="en-US" baseline="0" dirty="0" smtClean="0"/>
              <a:t> do not only take care of the OMHD but also handles both medical and chronic diseases.</a:t>
            </a:r>
            <a:endParaRPr lang="en-US" dirty="0"/>
          </a:p>
        </p:txBody>
      </p:sp>
      <p:sp>
        <p:nvSpPr>
          <p:cNvPr id="4" name="Slide Number Placeholder 3"/>
          <p:cNvSpPr>
            <a:spLocks noGrp="1"/>
          </p:cNvSpPr>
          <p:nvPr>
            <p:ph type="sldNum" sz="quarter" idx="10"/>
          </p:nvPr>
        </p:nvSpPr>
        <p:spPr/>
        <p:txBody>
          <a:bodyPr/>
          <a:lstStyle/>
          <a:p>
            <a:fld id="{5DC022CE-99AC-4A36-ACFB-D67A6741D79D}" type="slidenum">
              <a:rPr lang="en-US" smtClean="0"/>
              <a:t>5</a:t>
            </a:fld>
            <a:endParaRPr lang="en-US"/>
          </a:p>
        </p:txBody>
      </p:sp>
    </p:spTree>
    <p:extLst>
      <p:ext uri="{BB962C8B-B14F-4D97-AF65-F5344CB8AC3E}">
        <p14:creationId xmlns:p14="http://schemas.microsoft.com/office/powerpoint/2010/main" val="3637435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Mental  Health America adopted several right for both normal prisoners  and OMHD that ensures all inmates receive fair treatment in the prison.</a:t>
            </a:r>
            <a:endParaRPr lang="en-US" dirty="0"/>
          </a:p>
        </p:txBody>
      </p:sp>
      <p:sp>
        <p:nvSpPr>
          <p:cNvPr id="4" name="Slide Number Placeholder 3"/>
          <p:cNvSpPr>
            <a:spLocks noGrp="1"/>
          </p:cNvSpPr>
          <p:nvPr>
            <p:ph type="sldNum" sz="quarter" idx="10"/>
          </p:nvPr>
        </p:nvSpPr>
        <p:spPr/>
        <p:txBody>
          <a:bodyPr/>
          <a:lstStyle/>
          <a:p>
            <a:fld id="{5DC022CE-99AC-4A36-ACFB-D67A6741D79D}" type="slidenum">
              <a:rPr lang="en-US" smtClean="0"/>
              <a:t>6</a:t>
            </a:fld>
            <a:endParaRPr lang="en-US"/>
          </a:p>
        </p:txBody>
      </p:sp>
    </p:spTree>
    <p:extLst>
      <p:ext uri="{BB962C8B-B14F-4D97-AF65-F5344CB8AC3E}">
        <p14:creationId xmlns:p14="http://schemas.microsoft.com/office/powerpoint/2010/main" val="2708859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many effective evidences in America that describe the obligation of  Mental Health America. Several reports confirmed that the MHA is a vital program not only for the OMHD but for all people of America.</a:t>
            </a:r>
            <a:endParaRPr lang="en-US" dirty="0"/>
          </a:p>
        </p:txBody>
      </p:sp>
      <p:sp>
        <p:nvSpPr>
          <p:cNvPr id="4" name="Slide Number Placeholder 3"/>
          <p:cNvSpPr>
            <a:spLocks noGrp="1"/>
          </p:cNvSpPr>
          <p:nvPr>
            <p:ph type="sldNum" sz="quarter" idx="10"/>
          </p:nvPr>
        </p:nvSpPr>
        <p:spPr/>
        <p:txBody>
          <a:bodyPr/>
          <a:lstStyle/>
          <a:p>
            <a:fld id="{5DC022CE-99AC-4A36-ACFB-D67A6741D79D}" type="slidenum">
              <a:rPr lang="en-US" smtClean="0"/>
              <a:t>7</a:t>
            </a:fld>
            <a:endParaRPr lang="en-US"/>
          </a:p>
        </p:txBody>
      </p:sp>
    </p:spTree>
    <p:extLst>
      <p:ext uri="{BB962C8B-B14F-4D97-AF65-F5344CB8AC3E}">
        <p14:creationId xmlns:p14="http://schemas.microsoft.com/office/powerpoint/2010/main" val="723787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199BA71-6101-4F91-BDF0-E385FA26E64D}" type="datetimeFigureOut">
              <a:rPr lang="en-US" smtClean="0"/>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C73D65-BDF3-4776-9CD2-BADA59FE82F7}" type="slidenum">
              <a:rPr lang="en-US" smtClean="0"/>
              <a:t>‹#›</a:t>
            </a:fld>
            <a:endParaRPr lang="en-US"/>
          </a:p>
        </p:txBody>
      </p:sp>
    </p:spTree>
    <p:extLst>
      <p:ext uri="{BB962C8B-B14F-4D97-AF65-F5344CB8AC3E}">
        <p14:creationId xmlns:p14="http://schemas.microsoft.com/office/powerpoint/2010/main" val="2218993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99BA71-6101-4F91-BDF0-E385FA26E64D}" type="datetimeFigureOut">
              <a:rPr lang="en-US" smtClean="0"/>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C73D65-BDF3-4776-9CD2-BADA59FE82F7}" type="slidenum">
              <a:rPr lang="en-US" smtClean="0"/>
              <a:t>‹#›</a:t>
            </a:fld>
            <a:endParaRPr lang="en-US"/>
          </a:p>
        </p:txBody>
      </p:sp>
    </p:spTree>
    <p:extLst>
      <p:ext uri="{BB962C8B-B14F-4D97-AF65-F5344CB8AC3E}">
        <p14:creationId xmlns:p14="http://schemas.microsoft.com/office/powerpoint/2010/main" val="327249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99BA71-6101-4F91-BDF0-E385FA26E64D}" type="datetimeFigureOut">
              <a:rPr lang="en-US" smtClean="0"/>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C73D65-BDF3-4776-9CD2-BADA59FE82F7}" type="slidenum">
              <a:rPr lang="en-US" smtClean="0"/>
              <a:t>‹#›</a:t>
            </a:fld>
            <a:endParaRPr lang="en-US"/>
          </a:p>
        </p:txBody>
      </p:sp>
    </p:spTree>
    <p:extLst>
      <p:ext uri="{BB962C8B-B14F-4D97-AF65-F5344CB8AC3E}">
        <p14:creationId xmlns:p14="http://schemas.microsoft.com/office/powerpoint/2010/main" val="3661178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199BA71-6101-4F91-BDF0-E385FA26E64D}" type="datetimeFigureOut">
              <a:rPr lang="en-US" smtClean="0"/>
              <a:t>4/30/2019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C73D65-BDF3-4776-9CD2-BADA59FE82F7}" type="slidenum">
              <a:rPr lang="en-US" smtClean="0"/>
              <a:t>‹#›</a:t>
            </a:fld>
            <a:endParaRPr lang="en-US"/>
          </a:p>
        </p:txBody>
      </p:sp>
    </p:spTree>
    <p:extLst>
      <p:ext uri="{BB962C8B-B14F-4D97-AF65-F5344CB8AC3E}">
        <p14:creationId xmlns:p14="http://schemas.microsoft.com/office/powerpoint/2010/main" val="1474843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199BA71-6101-4F91-BDF0-E385FA26E64D}" type="datetimeFigureOut">
              <a:rPr lang="en-US" smtClean="0"/>
              <a:t>4/30/2019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C73D65-BDF3-4776-9CD2-BADA59FE82F7}" type="slidenum">
              <a:rPr lang="en-US" smtClean="0"/>
              <a:t>‹#›</a:t>
            </a:fld>
            <a:endParaRPr lang="en-US"/>
          </a:p>
        </p:txBody>
      </p:sp>
    </p:spTree>
    <p:extLst>
      <p:ext uri="{BB962C8B-B14F-4D97-AF65-F5344CB8AC3E}">
        <p14:creationId xmlns:p14="http://schemas.microsoft.com/office/powerpoint/2010/main" val="1161525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199BA71-6101-4F91-BDF0-E385FA26E64D}" type="datetimeFigureOut">
              <a:rPr lang="en-US" smtClean="0"/>
              <a:t>4/30/2019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C73D65-BDF3-4776-9CD2-BADA59FE82F7}" type="slidenum">
              <a:rPr lang="en-US" smtClean="0"/>
              <a:t>‹#›</a:t>
            </a:fld>
            <a:endParaRPr lang="en-US"/>
          </a:p>
        </p:txBody>
      </p:sp>
    </p:spTree>
    <p:extLst>
      <p:ext uri="{BB962C8B-B14F-4D97-AF65-F5344CB8AC3E}">
        <p14:creationId xmlns:p14="http://schemas.microsoft.com/office/powerpoint/2010/main" val="22119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99BA71-6101-4F91-BDF0-E385FA26E64D}" type="datetimeFigureOut">
              <a:rPr lang="en-US" smtClean="0"/>
              <a:t>4/30/2019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C73D65-BDF3-4776-9CD2-BADA59FE82F7}" type="slidenum">
              <a:rPr lang="en-US" smtClean="0"/>
              <a:t>‹#›</a:t>
            </a:fld>
            <a:endParaRPr lang="en-US"/>
          </a:p>
        </p:txBody>
      </p:sp>
    </p:spTree>
    <p:extLst>
      <p:ext uri="{BB962C8B-B14F-4D97-AF65-F5344CB8AC3E}">
        <p14:creationId xmlns:p14="http://schemas.microsoft.com/office/powerpoint/2010/main" val="1049666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99BA71-6101-4F91-BDF0-E385FA26E64D}" type="datetimeFigureOut">
              <a:rPr lang="en-US" smtClean="0"/>
              <a:t>4/30/2019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C73D65-BDF3-4776-9CD2-BADA59FE82F7}" type="slidenum">
              <a:rPr lang="en-US" smtClean="0"/>
              <a:t>‹#›</a:t>
            </a:fld>
            <a:endParaRPr lang="en-US"/>
          </a:p>
        </p:txBody>
      </p:sp>
    </p:spTree>
    <p:extLst>
      <p:ext uri="{BB962C8B-B14F-4D97-AF65-F5344CB8AC3E}">
        <p14:creationId xmlns:p14="http://schemas.microsoft.com/office/powerpoint/2010/main" val="3134526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99BA71-6101-4F91-BDF0-E385FA26E64D}" type="datetimeFigureOut">
              <a:rPr lang="en-US" smtClean="0"/>
              <a:t>4/30/2019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C73D65-BDF3-4776-9CD2-BADA59FE82F7}" type="slidenum">
              <a:rPr lang="en-US" smtClean="0"/>
              <a:t>‹#›</a:t>
            </a:fld>
            <a:endParaRPr lang="en-US"/>
          </a:p>
        </p:txBody>
      </p:sp>
    </p:spTree>
    <p:extLst>
      <p:ext uri="{BB962C8B-B14F-4D97-AF65-F5344CB8AC3E}">
        <p14:creationId xmlns:p14="http://schemas.microsoft.com/office/powerpoint/2010/main" val="3305946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99BA71-6101-4F91-BDF0-E385FA26E64D}" type="datetimeFigureOut">
              <a:rPr lang="en-US" smtClean="0"/>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C73D65-BDF3-4776-9CD2-BADA59FE82F7}" type="slidenum">
              <a:rPr lang="en-US" smtClean="0"/>
              <a:t>‹#›</a:t>
            </a:fld>
            <a:endParaRPr lang="en-US"/>
          </a:p>
        </p:txBody>
      </p:sp>
    </p:spTree>
    <p:extLst>
      <p:ext uri="{BB962C8B-B14F-4D97-AF65-F5344CB8AC3E}">
        <p14:creationId xmlns:p14="http://schemas.microsoft.com/office/powerpoint/2010/main" val="2846718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99BA71-6101-4F91-BDF0-E385FA26E64D}" type="datetimeFigureOut">
              <a:rPr lang="en-US" smtClean="0"/>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C73D65-BDF3-4776-9CD2-BADA59FE82F7}"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697598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99BA71-6101-4F91-BDF0-E385FA26E64D}" type="datetimeFigureOut">
              <a:rPr lang="en-US" smtClean="0"/>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C73D65-BDF3-4776-9CD2-BADA59FE82F7}" type="slidenum">
              <a:rPr lang="en-US" smtClean="0"/>
              <a:t>‹#›</a:t>
            </a:fld>
            <a:endParaRPr lang="en-US"/>
          </a:p>
        </p:txBody>
      </p:sp>
    </p:spTree>
    <p:extLst>
      <p:ext uri="{BB962C8B-B14F-4D97-AF65-F5344CB8AC3E}">
        <p14:creationId xmlns:p14="http://schemas.microsoft.com/office/powerpoint/2010/main" val="14869788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99BA71-6101-4F91-BDF0-E385FA26E64D}" type="datetimeFigureOut">
              <a:rPr lang="en-US" smtClean="0"/>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C73D65-BDF3-4776-9CD2-BADA59FE82F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05017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99BA71-6101-4F91-BDF0-E385FA26E64D}" type="datetimeFigureOut">
              <a:rPr lang="en-US" smtClean="0"/>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C73D65-BDF3-4776-9CD2-BADA59FE82F7}" type="slidenum">
              <a:rPr lang="en-US" smtClean="0"/>
              <a:t>‹#›</a:t>
            </a:fld>
            <a:endParaRPr lang="en-US"/>
          </a:p>
        </p:txBody>
      </p:sp>
    </p:spTree>
    <p:extLst>
      <p:ext uri="{BB962C8B-B14F-4D97-AF65-F5344CB8AC3E}">
        <p14:creationId xmlns:p14="http://schemas.microsoft.com/office/powerpoint/2010/main" val="9312694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99BA71-6101-4F91-BDF0-E385FA26E64D}" type="datetimeFigureOut">
              <a:rPr lang="en-US" smtClean="0"/>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C73D65-BDF3-4776-9CD2-BADA59FE82F7}" type="slidenum">
              <a:rPr lang="en-US" smtClean="0"/>
              <a:t>‹#›</a:t>
            </a:fld>
            <a:endParaRPr lang="en-US"/>
          </a:p>
        </p:txBody>
      </p:sp>
    </p:spTree>
    <p:extLst>
      <p:ext uri="{BB962C8B-B14F-4D97-AF65-F5344CB8AC3E}">
        <p14:creationId xmlns:p14="http://schemas.microsoft.com/office/powerpoint/2010/main" val="1196361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99BA71-6101-4F91-BDF0-E385FA26E64D}" type="datetimeFigureOut">
              <a:rPr lang="en-US" smtClean="0"/>
              <a:t>4/30/2019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C73D65-BDF3-4776-9CD2-BADA59FE82F7}" type="slidenum">
              <a:rPr lang="en-US" smtClean="0"/>
              <a:t>‹#›</a:t>
            </a:fld>
            <a:endParaRPr lang="en-US"/>
          </a:p>
        </p:txBody>
      </p:sp>
    </p:spTree>
    <p:extLst>
      <p:ext uri="{BB962C8B-B14F-4D97-AF65-F5344CB8AC3E}">
        <p14:creationId xmlns:p14="http://schemas.microsoft.com/office/powerpoint/2010/main" val="3919469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199BA71-6101-4F91-BDF0-E385FA26E64D}" type="datetimeFigureOut">
              <a:rPr lang="en-US" smtClean="0"/>
              <a:t>4/30/2019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9C73D65-BDF3-4776-9CD2-BADA59FE82F7}" type="slidenum">
              <a:rPr lang="en-US" smtClean="0"/>
              <a:t>‹#›</a:t>
            </a:fld>
            <a:endParaRPr lang="en-US"/>
          </a:p>
        </p:txBody>
      </p:sp>
    </p:spTree>
    <p:extLst>
      <p:ext uri="{BB962C8B-B14F-4D97-AF65-F5344CB8AC3E}">
        <p14:creationId xmlns:p14="http://schemas.microsoft.com/office/powerpoint/2010/main" val="1858491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OFFENDERS WITH MENTAL HEALTH DISORDER</a:t>
            </a:r>
            <a:endParaRPr lang="en-US" dirty="0"/>
          </a:p>
        </p:txBody>
      </p:sp>
      <p:sp>
        <p:nvSpPr>
          <p:cNvPr id="3" name="Subtitle 2"/>
          <p:cNvSpPr>
            <a:spLocks noGrp="1"/>
          </p:cNvSpPr>
          <p:nvPr>
            <p:ph type="subTitle" idx="1"/>
          </p:nvPr>
        </p:nvSpPr>
        <p:spPr/>
        <p:txBody>
          <a:bodyPr>
            <a:normAutofit lnSpcReduction="10000"/>
          </a:bodyPr>
          <a:lstStyle/>
          <a:p>
            <a:r>
              <a:rPr lang="en-US" dirty="0" smtClean="0"/>
              <a:t>Name</a:t>
            </a:r>
          </a:p>
          <a:p>
            <a:r>
              <a:rPr lang="en-US" dirty="0" smtClean="0"/>
              <a:t>Institution</a:t>
            </a:r>
          </a:p>
          <a:p>
            <a:r>
              <a:rPr lang="en-US" dirty="0" smtClean="0"/>
              <a:t>Date</a:t>
            </a:r>
          </a:p>
          <a:p>
            <a:endParaRPr lang="en-US" dirty="0" smtClean="0"/>
          </a:p>
        </p:txBody>
      </p:sp>
    </p:spTree>
    <p:extLst>
      <p:ext uri="{BB962C8B-B14F-4D97-AF65-F5344CB8AC3E}">
        <p14:creationId xmlns:p14="http://schemas.microsoft.com/office/powerpoint/2010/main" val="1849084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dirty="0" smtClean="0"/>
              <a:t>The offenders with mental health disorder(OMHD) are men and women with either bipolar disorder, major depression or psychiatric disorders.</a:t>
            </a:r>
          </a:p>
          <a:p>
            <a:r>
              <a:rPr lang="en-US" dirty="0" smtClean="0"/>
              <a:t>The historical context for the treatment and outcome for OMHD in the prison system need to be described.</a:t>
            </a:r>
          </a:p>
          <a:p>
            <a:r>
              <a:rPr lang="en-US" dirty="0" smtClean="0"/>
              <a:t>The </a:t>
            </a:r>
            <a:r>
              <a:rPr lang="en-US" dirty="0" smtClean="0"/>
              <a:t>OMHD has </a:t>
            </a:r>
            <a:r>
              <a:rPr lang="en-US" dirty="0" smtClean="0"/>
              <a:t>special needs that should be acknowledged and taken care of by the correction systems.</a:t>
            </a:r>
          </a:p>
          <a:p>
            <a:r>
              <a:rPr lang="en-US" dirty="0" smtClean="0"/>
              <a:t>The overview ,services and </a:t>
            </a:r>
            <a:r>
              <a:rPr lang="en-US" dirty="0"/>
              <a:t> </a:t>
            </a:r>
            <a:r>
              <a:rPr lang="en-US" dirty="0" smtClean="0"/>
              <a:t>ways of addressing OMHD by the Mental Heath America( MHA) will be analyzed.</a:t>
            </a:r>
          </a:p>
          <a:p>
            <a:r>
              <a:rPr lang="en-US" dirty="0" smtClean="0"/>
              <a:t>The discussion will present several effective evidences of MHA when addressing the OMHD.</a:t>
            </a:r>
          </a:p>
          <a:p>
            <a:endParaRPr lang="en-US" dirty="0" smtClean="0"/>
          </a:p>
          <a:p>
            <a:endParaRPr lang="en-US" dirty="0"/>
          </a:p>
        </p:txBody>
      </p:sp>
    </p:spTree>
    <p:extLst>
      <p:ext uri="{BB962C8B-B14F-4D97-AF65-F5344CB8AC3E}">
        <p14:creationId xmlns:p14="http://schemas.microsoft.com/office/powerpoint/2010/main" val="117532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Historical context and Outcome on OMHD Treatment by the Prison System</a:t>
            </a:r>
            <a:endParaRPr lang="en-US" dirty="0"/>
          </a:p>
        </p:txBody>
      </p:sp>
      <p:sp>
        <p:nvSpPr>
          <p:cNvPr id="3" name="Content Placeholder 2"/>
          <p:cNvSpPr>
            <a:spLocks noGrp="1"/>
          </p:cNvSpPr>
          <p:nvPr>
            <p:ph idx="1"/>
          </p:nvPr>
        </p:nvSpPr>
        <p:spPr/>
        <p:txBody>
          <a:bodyPr>
            <a:normAutofit/>
          </a:bodyPr>
          <a:lstStyle/>
          <a:p>
            <a:r>
              <a:rPr lang="en-US" dirty="0" smtClean="0"/>
              <a:t>The correctional system some times use violence approach when dealing with the offenders with health medical disorders. The violence approach by the correction unit when dealing with OMHD results to further physical and emotional injuries to the OMHD.</a:t>
            </a:r>
          </a:p>
          <a:p>
            <a:r>
              <a:rPr lang="en-US" dirty="0" smtClean="0"/>
              <a:t>Medical attention in the correction system for OMHD is administered when the OMHD health condition worsen to an extend of become violent. Lack of close and subsequent medical attention to the OMHD triggers prolonged and severe medical related problems.</a:t>
            </a:r>
          </a:p>
          <a:p>
            <a:r>
              <a:rPr lang="en-US" dirty="0" smtClean="0"/>
              <a:t>The correlation system offers rehabilitation units in the attempt to deliver OMHD from previous addictions. The rehabilitation program however limited, has liberated many OMHD from drug addictions.</a:t>
            </a:r>
            <a:endParaRPr lang="en-US" dirty="0"/>
          </a:p>
        </p:txBody>
      </p:sp>
    </p:spTree>
    <p:extLst>
      <p:ext uri="{BB962C8B-B14F-4D97-AF65-F5344CB8AC3E}">
        <p14:creationId xmlns:p14="http://schemas.microsoft.com/office/powerpoint/2010/main" val="3737282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Special Needs for OMHD  and their Treatment by the Prison system</a:t>
            </a:r>
            <a:endParaRPr lang="en-US" dirty="0"/>
          </a:p>
        </p:txBody>
      </p:sp>
      <p:sp>
        <p:nvSpPr>
          <p:cNvPr id="3" name="Content Placeholder 2"/>
          <p:cNvSpPr>
            <a:spLocks noGrp="1"/>
          </p:cNvSpPr>
          <p:nvPr>
            <p:ph idx="1"/>
          </p:nvPr>
        </p:nvSpPr>
        <p:spPr/>
        <p:txBody>
          <a:bodyPr/>
          <a:lstStyle/>
          <a:p>
            <a:r>
              <a:rPr lang="en-US" dirty="0" smtClean="0"/>
              <a:t>The OMHD have management problems that inhibits them from doing things in normal way forcing the prison system to use the assisted outpatient treatment instilling sense of  normality to the OMHD.</a:t>
            </a:r>
          </a:p>
          <a:p>
            <a:r>
              <a:rPr lang="en-US" dirty="0" smtClean="0"/>
              <a:t>Poor perception of personal life encouraging causes of committing suicides .The prison system curb the OMHD poor life perception by introducing psychiatric rehabilitation programs</a:t>
            </a:r>
          </a:p>
          <a:p>
            <a:r>
              <a:rPr lang="en-US" dirty="0" smtClean="0"/>
              <a:t>Poor personal hygienic need of the OMHD is addressed by the prison system through the introduction of hygienic units n the prison sector.</a:t>
            </a:r>
          </a:p>
          <a:p>
            <a:endParaRPr lang="en-US" dirty="0" smtClean="0"/>
          </a:p>
          <a:p>
            <a:endParaRPr lang="en-US" dirty="0" smtClean="0"/>
          </a:p>
          <a:p>
            <a:endParaRPr lang="en-US" dirty="0"/>
          </a:p>
        </p:txBody>
      </p:sp>
    </p:spTree>
    <p:extLst>
      <p:ext uri="{BB962C8B-B14F-4D97-AF65-F5344CB8AC3E}">
        <p14:creationId xmlns:p14="http://schemas.microsoft.com/office/powerpoint/2010/main" val="2954188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over view of the Mental Health America(MHA) on OMHD.</a:t>
            </a:r>
            <a:endParaRPr lang="en-US" dirty="0"/>
          </a:p>
        </p:txBody>
      </p:sp>
      <p:sp>
        <p:nvSpPr>
          <p:cNvPr id="3" name="Content Placeholder 2"/>
          <p:cNvSpPr>
            <a:spLocks noGrp="1"/>
          </p:cNvSpPr>
          <p:nvPr>
            <p:ph idx="1"/>
          </p:nvPr>
        </p:nvSpPr>
        <p:spPr/>
        <p:txBody>
          <a:bodyPr/>
          <a:lstStyle/>
          <a:p>
            <a:r>
              <a:rPr lang="en-US" dirty="0" smtClean="0"/>
              <a:t> Society treats the OMHD as subhuman being limiting their human rights.</a:t>
            </a:r>
          </a:p>
          <a:p>
            <a:r>
              <a:rPr lang="en-US" dirty="0" smtClean="0"/>
              <a:t>Over 500,000 OMHD have been put in the correction custodies in different prisons in United States.</a:t>
            </a:r>
          </a:p>
          <a:p>
            <a:r>
              <a:rPr lang="en-US" dirty="0" smtClean="0"/>
              <a:t>The MHA advocate for effective and accessible medical treatment to the OMHD in the jails.</a:t>
            </a:r>
          </a:p>
          <a:p>
            <a:r>
              <a:rPr lang="en-US" dirty="0" smtClean="0"/>
              <a:t>MHA program has revealed tremendous escalations of the mental health disorder which triggers criminal activities.</a:t>
            </a:r>
          </a:p>
          <a:p>
            <a:r>
              <a:rPr lang="en-US" dirty="0" smtClean="0"/>
              <a:t>MHA also should the insufficient services offered to the OMHD in the correction system.</a:t>
            </a:r>
          </a:p>
          <a:p>
            <a:endParaRPr lang="en-US" dirty="0"/>
          </a:p>
        </p:txBody>
      </p:sp>
    </p:spTree>
    <p:extLst>
      <p:ext uri="{BB962C8B-B14F-4D97-AF65-F5344CB8AC3E}">
        <p14:creationId xmlns:p14="http://schemas.microsoft.com/office/powerpoint/2010/main" val="4082888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Services offered by the Mental Health America(MHA)</a:t>
            </a:r>
            <a:endParaRPr lang="en-US" dirty="0"/>
          </a:p>
        </p:txBody>
      </p:sp>
      <p:sp>
        <p:nvSpPr>
          <p:cNvPr id="3" name="Content Placeholder 2"/>
          <p:cNvSpPr>
            <a:spLocks noGrp="1"/>
          </p:cNvSpPr>
          <p:nvPr>
            <p:ph idx="1"/>
          </p:nvPr>
        </p:nvSpPr>
        <p:spPr/>
        <p:txBody>
          <a:bodyPr>
            <a:normAutofit/>
          </a:bodyPr>
          <a:lstStyle/>
          <a:p>
            <a:r>
              <a:rPr lang="en-US" dirty="0" smtClean="0"/>
              <a:t>MHA program offers screening to the OMHD during admission in the jails to establish and evaluate their current health status.</a:t>
            </a:r>
          </a:p>
          <a:p>
            <a:r>
              <a:rPr lang="en-US" dirty="0" smtClean="0"/>
              <a:t>MHA program advocates right for consent treatment for the OMHD by incorporating them in researches based on program concerning they medical health.</a:t>
            </a:r>
          </a:p>
          <a:p>
            <a:r>
              <a:rPr lang="en-US" dirty="0" smtClean="0"/>
              <a:t>MHA program protect the OMHD from sexual abuse in their environments.</a:t>
            </a:r>
          </a:p>
          <a:p>
            <a:r>
              <a:rPr lang="en-US" dirty="0" smtClean="0"/>
              <a:t>MHA program defends the OMHD from corporal punishment by the correction system.</a:t>
            </a:r>
          </a:p>
          <a:p>
            <a:r>
              <a:rPr lang="en-US" dirty="0" smtClean="0"/>
              <a:t>MHA program offers continuous medical treatments to the OMHD ensuring that they recover with time.</a:t>
            </a:r>
            <a:br>
              <a:rPr lang="en-US" dirty="0" smtClean="0"/>
            </a:br>
            <a:endParaRPr lang="en-US" dirty="0"/>
          </a:p>
        </p:txBody>
      </p:sp>
    </p:spTree>
    <p:extLst>
      <p:ext uri="{BB962C8B-B14F-4D97-AF65-F5344CB8AC3E}">
        <p14:creationId xmlns:p14="http://schemas.microsoft.com/office/powerpoint/2010/main" val="2305505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The effectiveness of Mental Health America on OMHD Treatment</a:t>
            </a:r>
            <a:endParaRPr lang="en-US" dirty="0"/>
          </a:p>
        </p:txBody>
      </p:sp>
      <p:sp>
        <p:nvSpPr>
          <p:cNvPr id="3" name="Content Placeholder 2"/>
          <p:cNvSpPr>
            <a:spLocks noGrp="1"/>
          </p:cNvSpPr>
          <p:nvPr>
            <p:ph idx="1"/>
          </p:nvPr>
        </p:nvSpPr>
        <p:spPr/>
        <p:txBody>
          <a:bodyPr/>
          <a:lstStyle/>
          <a:p>
            <a:r>
              <a:rPr lang="en-US" dirty="0" smtClean="0"/>
              <a:t>MHA through their annual conference have been able to bring out the challenges facing the OMHD from to all people with an intend of helping them.</a:t>
            </a:r>
          </a:p>
          <a:p>
            <a:r>
              <a:rPr lang="en-US" dirty="0" smtClean="0"/>
              <a:t>MHA has formulated a program named Screening to support(S2S) that has supported more than four million people including the OMHD to know their current mental health aiming at advising for further treatment.</a:t>
            </a:r>
          </a:p>
          <a:p>
            <a:r>
              <a:rPr lang="en-US" dirty="0" smtClean="0"/>
              <a:t>The Medical Health America effectiveness in handling OMDH has been acknowledged by the American report, indicating that it provides vital approach to mental health conditions.</a:t>
            </a:r>
          </a:p>
          <a:p>
            <a:endParaRPr lang="en-US" dirty="0" smtClean="0"/>
          </a:p>
          <a:p>
            <a:pPr marL="0" indent="0">
              <a:buNone/>
            </a:pPr>
            <a:endParaRPr lang="en-US" dirty="0" smtClean="0"/>
          </a:p>
          <a:p>
            <a:pPr marL="0" indent="0">
              <a:buNone/>
            </a:pPr>
            <a:endParaRPr lang="en-US" dirty="0" smtClean="0"/>
          </a:p>
        </p:txBody>
      </p:sp>
    </p:spTree>
    <p:extLst>
      <p:ext uri="{BB962C8B-B14F-4D97-AF65-F5344CB8AC3E}">
        <p14:creationId xmlns:p14="http://schemas.microsoft.com/office/powerpoint/2010/main" val="1043994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The prison systems has not been able to provide effective and liable medical treatment for the OMDH fostering high mortality rates in the OMDH jails.</a:t>
            </a:r>
          </a:p>
          <a:p>
            <a:r>
              <a:rPr lang="en-US" dirty="0" smtClean="0"/>
              <a:t>The correction system have established psychiatric rehabilitations which help the OMDH from previous drug addictions.</a:t>
            </a:r>
          </a:p>
          <a:p>
            <a:r>
              <a:rPr lang="en-US" dirty="0" smtClean="0"/>
              <a:t>The Medical Health </a:t>
            </a:r>
            <a:r>
              <a:rPr lang="en-US" dirty="0" smtClean="0"/>
              <a:t>American program has criticized the view of society on OMGH as subhuman.</a:t>
            </a:r>
          </a:p>
          <a:p>
            <a:r>
              <a:rPr lang="en-US" dirty="0" smtClean="0"/>
              <a:t>Advocating for free screening, continuous medical attention as well as burn of corporal punishment among the OMDH has been taken care of by MHA triggering mental recovery. </a:t>
            </a:r>
            <a:endParaRPr lang="en-US" dirty="0"/>
          </a:p>
        </p:txBody>
      </p:sp>
    </p:spTree>
    <p:extLst>
      <p:ext uri="{BB962C8B-B14F-4D97-AF65-F5344CB8AC3E}">
        <p14:creationId xmlns:p14="http://schemas.microsoft.com/office/powerpoint/2010/main" val="1569096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r>
              <a:rPr lang="en-US" dirty="0"/>
              <a:t>Bateman, A. W., Gunderson, J., &amp; Mulder, R. (2015). Treatment of personality disorder. The Lancet, 385(9969), 735-743.</a:t>
            </a:r>
          </a:p>
          <a:p>
            <a:r>
              <a:rPr lang="en-US" dirty="0" err="1"/>
              <a:t>Fazel</a:t>
            </a:r>
            <a:r>
              <a:rPr lang="en-US" dirty="0"/>
              <a:t>, S., Hayes, A. J., </a:t>
            </a:r>
            <a:r>
              <a:rPr lang="en-US" dirty="0" err="1"/>
              <a:t>Bartellas</a:t>
            </a:r>
            <a:r>
              <a:rPr lang="en-US" dirty="0"/>
              <a:t>, K., </a:t>
            </a:r>
            <a:r>
              <a:rPr lang="en-US" dirty="0" err="1"/>
              <a:t>Clerici</a:t>
            </a:r>
            <a:r>
              <a:rPr lang="en-US" dirty="0"/>
              <a:t>, M., &amp; </a:t>
            </a:r>
            <a:r>
              <a:rPr lang="en-US" dirty="0" err="1"/>
              <a:t>Trestman</a:t>
            </a:r>
            <a:r>
              <a:rPr lang="en-US" dirty="0"/>
              <a:t>, R. (2016). Mental health of prisoners: prevalence, adverse outcomes, and interventions. The Lancet Psychiatry, 3(9), 871-881.</a:t>
            </a:r>
          </a:p>
          <a:p>
            <a:r>
              <a:rPr lang="en-US" dirty="0" err="1"/>
              <a:t>Skeem</a:t>
            </a:r>
            <a:r>
              <a:rPr lang="en-US" dirty="0"/>
              <a:t>, J. L., Winter, E., </a:t>
            </a:r>
            <a:r>
              <a:rPr lang="en-US" dirty="0" err="1"/>
              <a:t>Kennealy</a:t>
            </a:r>
            <a:r>
              <a:rPr lang="en-US" dirty="0"/>
              <a:t>, P. J., Louden, J. E., Tatar, I. I., &amp; Joseph, R. (2014). Offenders with mental illness have </a:t>
            </a:r>
            <a:r>
              <a:rPr lang="en-US" dirty="0" err="1"/>
              <a:t>criminogenic</a:t>
            </a:r>
            <a:r>
              <a:rPr lang="en-US" dirty="0"/>
              <a:t> needs, too: Toward recidivism reduction. Law and human behavior, 38(3), 212.</a:t>
            </a:r>
          </a:p>
          <a:p>
            <a:r>
              <a:rPr lang="en-US" dirty="0" err="1"/>
              <a:t>Winstone</a:t>
            </a:r>
            <a:r>
              <a:rPr lang="en-US" dirty="0"/>
              <a:t>, J. (2016). Crime, Exclusion and Mental Health: Current Realities and Future Responses. </a:t>
            </a:r>
            <a:r>
              <a:rPr lang="en-US" i="1" dirty="0"/>
              <a:t>Mental Health, Crime and Criminal Justice</a:t>
            </a:r>
            <a:r>
              <a:rPr lang="en-US" dirty="0"/>
              <a:t>, 1-20. doi:10.1057/9781137453884_1</a:t>
            </a:r>
          </a:p>
          <a:p>
            <a:endParaRPr lang="en-US" dirty="0"/>
          </a:p>
        </p:txBody>
      </p:sp>
    </p:spTree>
    <p:extLst>
      <p:ext uri="{BB962C8B-B14F-4D97-AF65-F5344CB8AC3E}">
        <p14:creationId xmlns:p14="http://schemas.microsoft.com/office/powerpoint/2010/main" val="207500160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346</TotalTime>
  <Words>922</Words>
  <Application>Microsoft Office PowerPoint</Application>
  <PresentationFormat>Widescreen</PresentationFormat>
  <Paragraphs>56</Paragraphs>
  <Slides>9</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Trebuchet MS</vt:lpstr>
      <vt:lpstr>Wingdings 3</vt:lpstr>
      <vt:lpstr>Facet</vt:lpstr>
      <vt:lpstr>OFFENDERS WITH MENTAL HEALTH DISORDER</vt:lpstr>
      <vt:lpstr>Introduction</vt:lpstr>
      <vt:lpstr>The Historical context and Outcome on OMHD Treatment by the Prison System</vt:lpstr>
      <vt:lpstr>The Special Needs for OMHD  and their Treatment by the Prison system</vt:lpstr>
      <vt:lpstr>The over view of the Mental Health America(MHA) on OMHD.</vt:lpstr>
      <vt:lpstr>Services offered by the Mental Health America(MHA)</vt:lpstr>
      <vt:lpstr> The effectiveness of Mental Health America on OMHD Treatment</vt:lpstr>
      <vt:lpstr>Conclusion</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OFFENDERS WITH MENTAL HEALTH DISORDER</dc:title>
  <dc:creator>Sam</dc:creator>
  <cp:lastModifiedBy>Sam</cp:lastModifiedBy>
  <cp:revision>42</cp:revision>
  <dcterms:created xsi:type="dcterms:W3CDTF">2019-04-30T06:17:18Z</dcterms:created>
  <dcterms:modified xsi:type="dcterms:W3CDTF">2019-04-30T12:03:43Z</dcterms:modified>
</cp:coreProperties>
</file>